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Agrandir Bold" panose="020B0604020202020204" charset="0"/>
      <p:regular r:id="rId18"/>
    </p:embeddedFont>
    <p:embeddedFont>
      <p:font typeface="Canva Sans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910CE5-C15C-4BA7-BD14-CE023BFB1F1F}" v="3" dt="2025-05-14T09:17:51.2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1" d="100"/>
          <a:sy n="31" d="100"/>
        </p:scale>
        <p:origin x="1042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jay K" userId="c73e3034e4cc8a04" providerId="LiveId" clId="{1C910CE5-C15C-4BA7-BD14-CE023BFB1F1F}"/>
    <pc:docChg chg="undo custSel modSld">
      <pc:chgData name="Sanjay K" userId="c73e3034e4cc8a04" providerId="LiveId" clId="{1C910CE5-C15C-4BA7-BD14-CE023BFB1F1F}" dt="2025-05-14T09:27:05.286" v="160" actId="20577"/>
      <pc:docMkLst>
        <pc:docMk/>
      </pc:docMkLst>
      <pc:sldChg chg="modSp mod">
        <pc:chgData name="Sanjay K" userId="c73e3034e4cc8a04" providerId="LiveId" clId="{1C910CE5-C15C-4BA7-BD14-CE023BFB1F1F}" dt="2025-05-14T09:27:05.286" v="160" actId="20577"/>
        <pc:sldMkLst>
          <pc:docMk/>
          <pc:sldMk cId="0" sldId="256"/>
        </pc:sldMkLst>
        <pc:spChg chg="mod">
          <ac:chgData name="Sanjay K" userId="c73e3034e4cc8a04" providerId="LiveId" clId="{1C910CE5-C15C-4BA7-BD14-CE023BFB1F1F}" dt="2025-05-14T09:27:05.286" v="160" actId="20577"/>
          <ac:spMkLst>
            <pc:docMk/>
            <pc:sldMk cId="0" sldId="256"/>
            <ac:spMk id="7" creationId="{00000000-0000-0000-0000-000000000000}"/>
          </ac:spMkLst>
        </pc:spChg>
      </pc:sldChg>
      <pc:sldChg chg="modSp mod">
        <pc:chgData name="Sanjay K" userId="c73e3034e4cc8a04" providerId="LiveId" clId="{1C910CE5-C15C-4BA7-BD14-CE023BFB1F1F}" dt="2025-05-14T06:58:56.966" v="1" actId="14100"/>
        <pc:sldMkLst>
          <pc:docMk/>
          <pc:sldMk cId="0" sldId="257"/>
        </pc:sldMkLst>
        <pc:spChg chg="mod">
          <ac:chgData name="Sanjay K" userId="c73e3034e4cc8a04" providerId="LiveId" clId="{1C910CE5-C15C-4BA7-BD14-CE023BFB1F1F}" dt="2025-05-14T06:58:56.966" v="1" actId="14100"/>
          <ac:spMkLst>
            <pc:docMk/>
            <pc:sldMk cId="0" sldId="257"/>
            <ac:spMk id="3" creationId="{00000000-0000-0000-0000-000000000000}"/>
          </ac:spMkLst>
        </pc:spChg>
      </pc:sldChg>
      <pc:sldChg chg="delSp modSp mod">
        <pc:chgData name="Sanjay K" userId="c73e3034e4cc8a04" providerId="LiveId" clId="{1C910CE5-C15C-4BA7-BD14-CE023BFB1F1F}" dt="2025-05-14T09:22:59.520" v="154" actId="14100"/>
        <pc:sldMkLst>
          <pc:docMk/>
          <pc:sldMk cId="0" sldId="258"/>
        </pc:sldMkLst>
        <pc:spChg chg="mod">
          <ac:chgData name="Sanjay K" userId="c73e3034e4cc8a04" providerId="LiveId" clId="{1C910CE5-C15C-4BA7-BD14-CE023BFB1F1F}" dt="2025-05-14T09:22:54.604" v="151" actId="1035"/>
          <ac:spMkLst>
            <pc:docMk/>
            <pc:sldMk cId="0" sldId="258"/>
            <ac:spMk id="6" creationId="{00000000-0000-0000-0000-000000000000}"/>
          </ac:spMkLst>
        </pc:spChg>
        <pc:spChg chg="del">
          <ac:chgData name="Sanjay K" userId="c73e3034e4cc8a04" providerId="LiveId" clId="{1C910CE5-C15C-4BA7-BD14-CE023BFB1F1F}" dt="2025-05-14T09:06:45.164" v="23" actId="478"/>
          <ac:spMkLst>
            <pc:docMk/>
            <pc:sldMk cId="0" sldId="258"/>
            <ac:spMk id="7" creationId="{00000000-0000-0000-0000-000000000000}"/>
          </ac:spMkLst>
        </pc:spChg>
        <pc:spChg chg="mod">
          <ac:chgData name="Sanjay K" userId="c73e3034e4cc8a04" providerId="LiveId" clId="{1C910CE5-C15C-4BA7-BD14-CE023BFB1F1F}" dt="2025-05-14T09:07:05.986" v="27" actId="1035"/>
          <ac:spMkLst>
            <pc:docMk/>
            <pc:sldMk cId="0" sldId="258"/>
            <ac:spMk id="8" creationId="{00000000-0000-0000-0000-000000000000}"/>
          </ac:spMkLst>
        </pc:spChg>
        <pc:spChg chg="del">
          <ac:chgData name="Sanjay K" userId="c73e3034e4cc8a04" providerId="LiveId" clId="{1C910CE5-C15C-4BA7-BD14-CE023BFB1F1F}" dt="2025-05-14T09:06:48.608" v="24" actId="478"/>
          <ac:spMkLst>
            <pc:docMk/>
            <pc:sldMk cId="0" sldId="258"/>
            <ac:spMk id="9" creationId="{00000000-0000-0000-0000-000000000000}"/>
          </ac:spMkLst>
        </pc:spChg>
        <pc:grpChg chg="mod">
          <ac:chgData name="Sanjay K" userId="c73e3034e4cc8a04" providerId="LiveId" clId="{1C910CE5-C15C-4BA7-BD14-CE023BFB1F1F}" dt="2025-05-14T09:22:59.520" v="154" actId="14100"/>
          <ac:grpSpMkLst>
            <pc:docMk/>
            <pc:sldMk cId="0" sldId="258"/>
            <ac:grpSpMk id="3" creationId="{00000000-0000-0000-0000-000000000000}"/>
          </ac:grpSpMkLst>
        </pc:grpChg>
      </pc:sldChg>
      <pc:sldChg chg="modSp mod">
        <pc:chgData name="Sanjay K" userId="c73e3034e4cc8a04" providerId="LiveId" clId="{1C910CE5-C15C-4BA7-BD14-CE023BFB1F1F}" dt="2025-05-14T09:22:32.987" v="148" actId="1035"/>
        <pc:sldMkLst>
          <pc:docMk/>
          <pc:sldMk cId="0" sldId="259"/>
        </pc:sldMkLst>
        <pc:spChg chg="mod">
          <ac:chgData name="Sanjay K" userId="c73e3034e4cc8a04" providerId="LiveId" clId="{1C910CE5-C15C-4BA7-BD14-CE023BFB1F1F}" dt="2025-05-14T09:22:02.532" v="134" actId="122"/>
          <ac:spMkLst>
            <pc:docMk/>
            <pc:sldMk cId="0" sldId="259"/>
            <ac:spMk id="5" creationId="{00000000-0000-0000-0000-000000000000}"/>
          </ac:spMkLst>
        </pc:spChg>
        <pc:spChg chg="mod">
          <ac:chgData name="Sanjay K" userId="c73e3034e4cc8a04" providerId="LiveId" clId="{1C910CE5-C15C-4BA7-BD14-CE023BFB1F1F}" dt="2025-05-14T09:22:32.987" v="148" actId="1035"/>
          <ac:spMkLst>
            <pc:docMk/>
            <pc:sldMk cId="0" sldId="259"/>
            <ac:spMk id="6" creationId="{00000000-0000-0000-0000-000000000000}"/>
          </ac:spMkLst>
        </pc:spChg>
        <pc:spChg chg="mod">
          <ac:chgData name="Sanjay K" userId="c73e3034e4cc8a04" providerId="LiveId" clId="{1C910CE5-C15C-4BA7-BD14-CE023BFB1F1F}" dt="2025-05-14T09:07:26.420" v="35" actId="1035"/>
          <ac:spMkLst>
            <pc:docMk/>
            <pc:sldMk cId="0" sldId="259"/>
            <ac:spMk id="8" creationId="{00000000-0000-0000-0000-000000000000}"/>
          </ac:spMkLst>
        </pc:spChg>
        <pc:grpChg chg="mod">
          <ac:chgData name="Sanjay K" userId="c73e3034e4cc8a04" providerId="LiveId" clId="{1C910CE5-C15C-4BA7-BD14-CE023BFB1F1F}" dt="2025-05-14T09:22:29.414" v="145" actId="1035"/>
          <ac:grpSpMkLst>
            <pc:docMk/>
            <pc:sldMk cId="0" sldId="259"/>
            <ac:grpSpMk id="3" creationId="{00000000-0000-0000-0000-000000000000}"/>
          </ac:grpSpMkLst>
        </pc:grpChg>
      </pc:sldChg>
      <pc:sldChg chg="delSp modSp mod">
        <pc:chgData name="Sanjay K" userId="c73e3034e4cc8a04" providerId="LiveId" clId="{1C910CE5-C15C-4BA7-BD14-CE023BFB1F1F}" dt="2025-05-14T09:23:07.502" v="155" actId="14100"/>
        <pc:sldMkLst>
          <pc:docMk/>
          <pc:sldMk cId="0" sldId="260"/>
        </pc:sldMkLst>
        <pc:spChg chg="del">
          <ac:chgData name="Sanjay K" userId="c73e3034e4cc8a04" providerId="LiveId" clId="{1C910CE5-C15C-4BA7-BD14-CE023BFB1F1F}" dt="2025-05-14T06:59:53.137" v="9" actId="478"/>
          <ac:spMkLst>
            <pc:docMk/>
            <pc:sldMk cId="0" sldId="260"/>
            <ac:spMk id="3" creationId="{00000000-0000-0000-0000-000000000000}"/>
          </ac:spMkLst>
        </pc:spChg>
        <pc:spChg chg="mod">
          <ac:chgData name="Sanjay K" userId="c73e3034e4cc8a04" providerId="LiveId" clId="{1C910CE5-C15C-4BA7-BD14-CE023BFB1F1F}" dt="2025-05-14T09:08:08.300" v="49" actId="1035"/>
          <ac:spMkLst>
            <pc:docMk/>
            <pc:sldMk cId="0" sldId="260"/>
            <ac:spMk id="8" creationId="{00000000-0000-0000-0000-000000000000}"/>
          </ac:spMkLst>
        </pc:spChg>
        <pc:grpChg chg="mod">
          <ac:chgData name="Sanjay K" userId="c73e3034e4cc8a04" providerId="LiveId" clId="{1C910CE5-C15C-4BA7-BD14-CE023BFB1F1F}" dt="2025-05-14T09:23:07.502" v="155" actId="14100"/>
          <ac:grpSpMkLst>
            <pc:docMk/>
            <pc:sldMk cId="0" sldId="260"/>
            <ac:grpSpMk id="4" creationId="{00000000-0000-0000-0000-000000000000}"/>
          </ac:grpSpMkLst>
        </pc:grpChg>
      </pc:sldChg>
      <pc:sldChg chg="delSp modSp mod">
        <pc:chgData name="Sanjay K" userId="c73e3034e4cc8a04" providerId="LiveId" clId="{1C910CE5-C15C-4BA7-BD14-CE023BFB1F1F}" dt="2025-05-14T09:23:25.028" v="158" actId="14100"/>
        <pc:sldMkLst>
          <pc:docMk/>
          <pc:sldMk cId="0" sldId="261"/>
        </pc:sldMkLst>
        <pc:spChg chg="del mod">
          <ac:chgData name="Sanjay K" userId="c73e3034e4cc8a04" providerId="LiveId" clId="{1C910CE5-C15C-4BA7-BD14-CE023BFB1F1F}" dt="2025-05-14T06:59:50.203" v="8" actId="478"/>
          <ac:spMkLst>
            <pc:docMk/>
            <pc:sldMk cId="0" sldId="261"/>
            <ac:spMk id="4" creationId="{00000000-0000-0000-0000-000000000000}"/>
          </ac:spMkLst>
        </pc:spChg>
        <pc:grpChg chg="mod">
          <ac:chgData name="Sanjay K" userId="c73e3034e4cc8a04" providerId="LiveId" clId="{1C910CE5-C15C-4BA7-BD14-CE023BFB1F1F}" dt="2025-05-14T09:23:25.028" v="158" actId="14100"/>
          <ac:grpSpMkLst>
            <pc:docMk/>
            <pc:sldMk cId="0" sldId="261"/>
            <ac:grpSpMk id="5" creationId="{00000000-0000-0000-0000-000000000000}"/>
          </ac:grpSpMkLst>
        </pc:grpChg>
      </pc:sldChg>
      <pc:sldChg chg="delSp modSp mod">
        <pc:chgData name="Sanjay K" userId="c73e3034e4cc8a04" providerId="LiveId" clId="{1C910CE5-C15C-4BA7-BD14-CE023BFB1F1F}" dt="2025-05-14T06:59:30.053" v="3" actId="478"/>
        <pc:sldMkLst>
          <pc:docMk/>
          <pc:sldMk cId="0" sldId="262"/>
        </pc:sldMkLst>
        <pc:spChg chg="mod">
          <ac:chgData name="Sanjay K" userId="c73e3034e4cc8a04" providerId="LiveId" clId="{1C910CE5-C15C-4BA7-BD14-CE023BFB1F1F}" dt="2025-05-14T06:59:13.632" v="2" actId="1076"/>
          <ac:spMkLst>
            <pc:docMk/>
            <pc:sldMk cId="0" sldId="262"/>
            <ac:spMk id="3" creationId="{00000000-0000-0000-0000-000000000000}"/>
          </ac:spMkLst>
        </pc:spChg>
        <pc:spChg chg="del">
          <ac:chgData name="Sanjay K" userId="c73e3034e4cc8a04" providerId="LiveId" clId="{1C910CE5-C15C-4BA7-BD14-CE023BFB1F1F}" dt="2025-05-14T06:59:30.053" v="3" actId="478"/>
          <ac:spMkLst>
            <pc:docMk/>
            <pc:sldMk cId="0" sldId="262"/>
            <ac:spMk id="5" creationId="{00000000-0000-0000-0000-000000000000}"/>
          </ac:spMkLst>
        </pc:spChg>
      </pc:sldChg>
      <pc:sldChg chg="addSp delSp modSp mod">
        <pc:chgData name="Sanjay K" userId="c73e3034e4cc8a04" providerId="LiveId" clId="{1C910CE5-C15C-4BA7-BD14-CE023BFB1F1F}" dt="2025-05-14T09:08:54.391" v="52" actId="1076"/>
        <pc:sldMkLst>
          <pc:docMk/>
          <pc:sldMk cId="0" sldId="263"/>
        </pc:sldMkLst>
        <pc:spChg chg="del">
          <ac:chgData name="Sanjay K" userId="c73e3034e4cc8a04" providerId="LiveId" clId="{1C910CE5-C15C-4BA7-BD14-CE023BFB1F1F}" dt="2025-05-14T06:59:44.845" v="6" actId="478"/>
          <ac:spMkLst>
            <pc:docMk/>
            <pc:sldMk cId="0" sldId="263"/>
            <ac:spMk id="3" creationId="{00000000-0000-0000-0000-000000000000}"/>
          </ac:spMkLst>
        </pc:spChg>
        <pc:spChg chg="del">
          <ac:chgData name="Sanjay K" userId="c73e3034e4cc8a04" providerId="LiveId" clId="{1C910CE5-C15C-4BA7-BD14-CE023BFB1F1F}" dt="2025-05-14T09:03:14.752" v="10" actId="478"/>
          <ac:spMkLst>
            <pc:docMk/>
            <pc:sldMk cId="0" sldId="263"/>
            <ac:spMk id="6" creationId="{00000000-0000-0000-0000-000000000000}"/>
          </ac:spMkLst>
        </pc:spChg>
        <pc:picChg chg="add mod">
          <ac:chgData name="Sanjay K" userId="c73e3034e4cc8a04" providerId="LiveId" clId="{1C910CE5-C15C-4BA7-BD14-CE023BFB1F1F}" dt="2025-05-14T09:08:54.391" v="52" actId="1076"/>
          <ac:picMkLst>
            <pc:docMk/>
            <pc:sldMk cId="0" sldId="263"/>
            <ac:picMk id="8" creationId="{797EF854-B05A-A307-D1CD-EAE8D883D238}"/>
          </ac:picMkLst>
        </pc:picChg>
      </pc:sldChg>
      <pc:sldChg chg="addSp delSp modSp mod">
        <pc:chgData name="Sanjay K" userId="c73e3034e4cc8a04" providerId="LiveId" clId="{1C910CE5-C15C-4BA7-BD14-CE023BFB1F1F}" dt="2025-05-14T09:18:24.988" v="123" actId="1076"/>
        <pc:sldMkLst>
          <pc:docMk/>
          <pc:sldMk cId="0" sldId="267"/>
        </pc:sldMkLst>
        <pc:spChg chg="del">
          <ac:chgData name="Sanjay K" userId="c73e3034e4cc8a04" providerId="LiveId" clId="{1C910CE5-C15C-4BA7-BD14-CE023BFB1F1F}" dt="2025-05-14T06:59:34.544" v="5" actId="478"/>
          <ac:spMkLst>
            <pc:docMk/>
            <pc:sldMk cId="0" sldId="267"/>
            <ac:spMk id="3" creationId="{00000000-0000-0000-0000-000000000000}"/>
          </ac:spMkLst>
        </pc:spChg>
        <pc:spChg chg="del">
          <ac:chgData name="Sanjay K" userId="c73e3034e4cc8a04" providerId="LiveId" clId="{1C910CE5-C15C-4BA7-BD14-CE023BFB1F1F}" dt="2025-05-14T06:59:33.231" v="4" actId="478"/>
          <ac:spMkLst>
            <pc:docMk/>
            <pc:sldMk cId="0" sldId="267"/>
            <ac:spMk id="4" creationId="{00000000-0000-0000-0000-000000000000}"/>
          </ac:spMkLst>
        </pc:spChg>
        <pc:spChg chg="mod">
          <ac:chgData name="Sanjay K" userId="c73e3034e4cc8a04" providerId="LiveId" clId="{1C910CE5-C15C-4BA7-BD14-CE023BFB1F1F}" dt="2025-05-14T09:09:13.052" v="55" actId="1076"/>
          <ac:spMkLst>
            <pc:docMk/>
            <pc:sldMk cId="0" sldId="267"/>
            <ac:spMk id="12" creationId="{00000000-0000-0000-0000-000000000000}"/>
          </ac:spMkLst>
        </pc:spChg>
        <pc:spChg chg="del mod">
          <ac:chgData name="Sanjay K" userId="c73e3034e4cc8a04" providerId="LiveId" clId="{1C910CE5-C15C-4BA7-BD14-CE023BFB1F1F}" dt="2025-05-14T09:17:29.504" v="106" actId="478"/>
          <ac:spMkLst>
            <pc:docMk/>
            <pc:sldMk cId="0" sldId="267"/>
            <ac:spMk id="13" creationId="{00000000-0000-0000-0000-000000000000}"/>
          </ac:spMkLst>
        </pc:spChg>
        <pc:grpChg chg="mod">
          <ac:chgData name="Sanjay K" userId="c73e3034e4cc8a04" providerId="LiveId" clId="{1C910CE5-C15C-4BA7-BD14-CE023BFB1F1F}" dt="2025-05-14T09:09:08.529" v="54" actId="1076"/>
          <ac:grpSpMkLst>
            <pc:docMk/>
            <pc:sldMk cId="0" sldId="267"/>
            <ac:grpSpMk id="5" creationId="{00000000-0000-0000-0000-000000000000}"/>
          </ac:grpSpMkLst>
        </pc:grpChg>
        <pc:picChg chg="add del mod">
          <ac:chgData name="Sanjay K" userId="c73e3034e4cc8a04" providerId="LiveId" clId="{1C910CE5-C15C-4BA7-BD14-CE023BFB1F1F}" dt="2025-05-14T09:17:45.140" v="111" actId="478"/>
          <ac:picMkLst>
            <pc:docMk/>
            <pc:sldMk cId="0" sldId="267"/>
            <ac:picMk id="4" creationId="{B210F9B4-8BF7-D306-0ACB-BFD957CA6297}"/>
          </ac:picMkLst>
        </pc:picChg>
        <pc:picChg chg="add mod">
          <ac:chgData name="Sanjay K" userId="c73e3034e4cc8a04" providerId="LiveId" clId="{1C910CE5-C15C-4BA7-BD14-CE023BFB1F1F}" dt="2025-05-14T09:18:24.988" v="123" actId="1076"/>
          <ac:picMkLst>
            <pc:docMk/>
            <pc:sldMk cId="0" sldId="267"/>
            <ac:picMk id="15" creationId="{E83BDDFF-72D4-A5F0-F8A5-C36243D78FC6}"/>
          </ac:picMkLst>
        </pc:picChg>
      </pc:sldChg>
      <pc:sldChg chg="modSp mod">
        <pc:chgData name="Sanjay K" userId="c73e3034e4cc8a04" providerId="LiveId" clId="{1C910CE5-C15C-4BA7-BD14-CE023BFB1F1F}" dt="2025-05-14T09:20:58.397" v="127" actId="14100"/>
        <pc:sldMkLst>
          <pc:docMk/>
          <pc:sldMk cId="0" sldId="268"/>
        </pc:sldMkLst>
        <pc:spChg chg="mod">
          <ac:chgData name="Sanjay K" userId="c73e3034e4cc8a04" providerId="LiveId" clId="{1C910CE5-C15C-4BA7-BD14-CE023BFB1F1F}" dt="2025-05-14T09:13:55.432" v="74" actId="1076"/>
          <ac:spMkLst>
            <pc:docMk/>
            <pc:sldMk cId="0" sldId="268"/>
            <ac:spMk id="2" creationId="{00000000-0000-0000-0000-000000000000}"/>
          </ac:spMkLst>
        </pc:spChg>
        <pc:spChg chg="mod">
          <ac:chgData name="Sanjay K" userId="c73e3034e4cc8a04" providerId="LiveId" clId="{1C910CE5-C15C-4BA7-BD14-CE023BFB1F1F}" dt="2025-05-14T09:13:30.453" v="70" actId="207"/>
          <ac:spMkLst>
            <pc:docMk/>
            <pc:sldMk cId="0" sldId="268"/>
            <ac:spMk id="4" creationId="{00000000-0000-0000-0000-000000000000}"/>
          </ac:spMkLst>
        </pc:spChg>
        <pc:spChg chg="mod">
          <ac:chgData name="Sanjay K" userId="c73e3034e4cc8a04" providerId="LiveId" clId="{1C910CE5-C15C-4BA7-BD14-CE023BFB1F1F}" dt="2025-05-14T09:13:30.453" v="70" actId="207"/>
          <ac:spMkLst>
            <pc:docMk/>
            <pc:sldMk cId="0" sldId="268"/>
            <ac:spMk id="5" creationId="{00000000-0000-0000-0000-000000000000}"/>
          </ac:spMkLst>
        </pc:spChg>
        <pc:spChg chg="mod">
          <ac:chgData name="Sanjay K" userId="c73e3034e4cc8a04" providerId="LiveId" clId="{1C910CE5-C15C-4BA7-BD14-CE023BFB1F1F}" dt="2025-05-14T09:14:17.453" v="98" actId="1035"/>
          <ac:spMkLst>
            <pc:docMk/>
            <pc:sldMk cId="0" sldId="268"/>
            <ac:spMk id="6" creationId="{00000000-0000-0000-0000-000000000000}"/>
          </ac:spMkLst>
        </pc:spChg>
        <pc:spChg chg="mod">
          <ac:chgData name="Sanjay K" userId="c73e3034e4cc8a04" providerId="LiveId" clId="{1C910CE5-C15C-4BA7-BD14-CE023BFB1F1F}" dt="2025-05-14T09:14:08.668" v="89" actId="1037"/>
          <ac:spMkLst>
            <pc:docMk/>
            <pc:sldMk cId="0" sldId="268"/>
            <ac:spMk id="13" creationId="{00000000-0000-0000-0000-000000000000}"/>
          </ac:spMkLst>
        </pc:spChg>
        <pc:grpChg chg="mod">
          <ac:chgData name="Sanjay K" userId="c73e3034e4cc8a04" providerId="LiveId" clId="{1C910CE5-C15C-4BA7-BD14-CE023BFB1F1F}" dt="2025-05-14T09:20:58.397" v="127" actId="14100"/>
          <ac:grpSpMkLst>
            <pc:docMk/>
            <pc:sldMk cId="0" sldId="268"/>
            <ac:grpSpMk id="3" creationId="{00000000-0000-0000-0000-000000000000}"/>
          </ac:grpSpMkLst>
        </pc:grpChg>
        <pc:grpChg chg="mod">
          <ac:chgData name="Sanjay K" userId="c73e3034e4cc8a04" providerId="LiveId" clId="{1C910CE5-C15C-4BA7-BD14-CE023BFB1F1F}" dt="2025-05-14T09:14:21.747" v="99" actId="1076"/>
          <ac:grpSpMkLst>
            <pc:docMk/>
            <pc:sldMk cId="0" sldId="268"/>
            <ac:grpSpMk id="7" creationId="{00000000-0000-0000-0000-000000000000}"/>
          </ac:grpSpMkLst>
        </pc:grpChg>
        <pc:grpChg chg="mod">
          <ac:chgData name="Sanjay K" userId="c73e3034e4cc8a04" providerId="LiveId" clId="{1C910CE5-C15C-4BA7-BD14-CE023BFB1F1F}" dt="2025-05-14T09:14:24.988" v="100" actId="1076"/>
          <ac:grpSpMkLst>
            <pc:docMk/>
            <pc:sldMk cId="0" sldId="268"/>
            <ac:grpSpMk id="9" creationId="{00000000-0000-0000-0000-000000000000}"/>
          </ac:grpSpMkLst>
        </pc:grpChg>
        <pc:grpChg chg="mod">
          <ac:chgData name="Sanjay K" userId="c73e3034e4cc8a04" providerId="LiveId" clId="{1C910CE5-C15C-4BA7-BD14-CE023BFB1F1F}" dt="2025-05-14T09:14:36.619" v="105" actId="1076"/>
          <ac:grpSpMkLst>
            <pc:docMk/>
            <pc:sldMk cId="0" sldId="268"/>
            <ac:grpSpMk id="11" creationId="{00000000-0000-0000-0000-000000000000}"/>
          </ac:grpSpMkLst>
        </pc:grpChg>
      </pc:sldChg>
    </pc:docChg>
  </pc:docChgLst>
</pc:chgInfo>
</file>

<file path=ppt/media/image1.jpeg>
</file>

<file path=ppt/media/image10.sv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25.09.2025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[Begin with a warm tone to engage the audience]</a:t>
            </a:r>
          </a:p>
          <a:p>
            <a:endParaRPr lang="en-US"/>
          </a:p>
          <a:p>
            <a:r>
              <a:rPr lang="en-US"/>
              <a:t>As we dive into the methods of our project, let's first acknowledge the significance of accurate object measurement in various design fields, such as fashion, furniture, and prototyping. </a:t>
            </a:r>
          </a:p>
          <a:p>
            <a:endParaRPr lang="en-US"/>
          </a:p>
          <a:p>
            <a:r>
              <a:rPr lang="en-US"/>
              <a:t>[Pause for effect]</a:t>
            </a:r>
          </a:p>
          <a:p>
            <a:endParaRPr lang="en-US"/>
          </a:p>
          <a:p>
            <a:r>
              <a:rPr lang="en-US"/>
              <a:t>Traditional methods, like using rulers and tapes, can be quite time-consuming and often lead to errors, especially when dealing with irregular or complex shapes. </a:t>
            </a:r>
          </a:p>
          <a:p>
            <a:endParaRPr lang="en-US"/>
          </a:p>
          <a:p>
            <a:r>
              <a:rPr lang="en-US"/>
              <a:t>This is where our innovative solution comes into play. We are proposing a real-time measurement system that leverages the power of OpenCV. </a:t>
            </a:r>
          </a:p>
          <a:p>
            <a:endParaRPr lang="en-US"/>
          </a:p>
          <a:p>
            <a:r>
              <a:rPr lang="en-US"/>
              <a:t>[Emphasize the innovation]</a:t>
            </a:r>
          </a:p>
          <a:p>
            <a:endParaRPr lang="en-US"/>
          </a:p>
          <a:p>
            <a:r>
              <a:rPr lang="en-US"/>
              <a:t>Using image processing techniques like edge detection and contour analysis with a live camera feed, we ensure precision in measurement. A reference object of known size is incorporated into the frame, allowing for accurate calibration. </a:t>
            </a:r>
          </a:p>
          <a:p>
            <a:endParaRPr lang="en-US"/>
          </a:p>
          <a:p>
            <a:r>
              <a:rPr lang="en-US"/>
              <a:t>The best part? The system displays the real-world dimensions in centimeters or inches right on the screen! </a:t>
            </a:r>
          </a:p>
          <a:p>
            <a:endParaRPr lang="en-US"/>
          </a:p>
          <a:p>
            <a:r>
              <a:rPr lang="en-US"/>
              <a:t>[Conclude with the benefits]</a:t>
            </a:r>
          </a:p>
          <a:p>
            <a:endParaRPr lang="en-US"/>
          </a:p>
          <a:p>
            <a:r>
              <a:rPr lang="en-US"/>
              <a:t>Our goal is simple: to enhance efficiency and accuracy while significantly reducing manual errors in the design process. </a:t>
            </a:r>
          </a:p>
          <a:p>
            <a:endParaRPr lang="en-US"/>
          </a:p>
          <a:p>
            <a:r>
              <a:rPr lang="en-US"/>
              <a:t>[Pause to let that resonate with the audience] </a:t>
            </a:r>
          </a:p>
          <a:p>
            <a:endParaRPr lang="en-US"/>
          </a:p>
          <a:p>
            <a:r>
              <a:rPr lang="en-US"/>
              <a:t>Let’s move on to explore how this system functions in greater detail.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6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192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4347" y="4146264"/>
            <a:ext cx="6360104" cy="5716143"/>
          </a:xfrm>
          <a:custGeom>
            <a:avLst/>
            <a:gdLst/>
            <a:ahLst/>
            <a:cxnLst/>
            <a:rect l="l" t="t" r="r" b="b"/>
            <a:pathLst>
              <a:path w="6360104" h="5716143">
                <a:moveTo>
                  <a:pt x="0" y="0"/>
                </a:moveTo>
                <a:lnTo>
                  <a:pt x="6360103" y="0"/>
                </a:lnTo>
                <a:lnTo>
                  <a:pt x="6360103" y="5716143"/>
                </a:lnTo>
                <a:lnTo>
                  <a:pt x="0" y="57161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56171" y="4063918"/>
            <a:ext cx="10308712" cy="1578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664"/>
              </a:lnSpc>
            </a:pPr>
            <a:r>
              <a:rPr lang="en-US" sz="7200" b="1" spc="691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SIZE MEASURMENT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971018" y="3159678"/>
            <a:ext cx="10675517" cy="1390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00"/>
              </a:lnSpc>
            </a:pPr>
            <a:r>
              <a:rPr lang="en-US" sz="8600" b="1">
                <a:solidFill>
                  <a:srgbClr val="CAEDAB"/>
                </a:solidFill>
                <a:latin typeface="Agrandir Bold"/>
                <a:ea typeface="Agrandir Bold"/>
                <a:cs typeface="Agrandir Bold"/>
                <a:sym typeface="Agrandir Bold"/>
              </a:rPr>
              <a:t>REAL TIME OBJECT</a:t>
            </a:r>
          </a:p>
        </p:txBody>
      </p:sp>
      <p:sp>
        <p:nvSpPr>
          <p:cNvPr id="6" name="Freeform 6"/>
          <p:cNvSpPr/>
          <p:nvPr/>
        </p:nvSpPr>
        <p:spPr>
          <a:xfrm rot="-10800000">
            <a:off x="11992784" y="355486"/>
            <a:ext cx="5882096" cy="5286534"/>
          </a:xfrm>
          <a:custGeom>
            <a:avLst/>
            <a:gdLst/>
            <a:ahLst/>
            <a:cxnLst/>
            <a:rect l="l" t="t" r="r" b="b"/>
            <a:pathLst>
              <a:path w="5882096" h="5286534">
                <a:moveTo>
                  <a:pt x="0" y="0"/>
                </a:moveTo>
                <a:lnTo>
                  <a:pt x="5882097" y="0"/>
                </a:lnTo>
                <a:lnTo>
                  <a:pt x="5882097" y="5286534"/>
                </a:lnTo>
                <a:lnTo>
                  <a:pt x="0" y="52865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258697"/>
            <a:ext cx="12668611" cy="1130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70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IMPLEMENTATION &amp; SETUP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3081411"/>
            <a:ext cx="15957872" cy="5596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00"/>
              </a:lnSpc>
              <a:spcBef>
                <a:spcPct val="0"/>
              </a:spcBef>
            </a:pPr>
            <a:r>
              <a:rPr lang="en-US" sz="62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Software Requirements:</a:t>
            </a:r>
          </a:p>
          <a:p>
            <a:pPr algn="l">
              <a:lnSpc>
                <a:spcPts val="6200"/>
              </a:lnSpc>
              <a:spcBef>
                <a:spcPct val="0"/>
              </a:spcBef>
            </a:pPr>
            <a:endParaRPr lang="en-US" sz="62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863612" lvl="1" indent="-431806" algn="l">
              <a:lnSpc>
                <a:spcPts val="4000"/>
              </a:lnSpc>
              <a:spcBef>
                <a:spcPct val="0"/>
              </a:spcBef>
              <a:buFont typeface="Arial"/>
              <a:buChar char="•"/>
            </a:pPr>
            <a:r>
              <a:rPr lang="en-US" sz="40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Python (3.x or higher) &amp; OpenCV library (opencv-python).</a:t>
            </a:r>
          </a:p>
          <a:p>
            <a:pPr algn="l">
              <a:lnSpc>
                <a:spcPts val="4000"/>
              </a:lnSpc>
              <a:spcBef>
                <a:spcPct val="0"/>
              </a:spcBef>
            </a:pPr>
            <a:endParaRPr lang="en-US" sz="40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863612" lvl="1" indent="-431806" algn="l">
              <a:lnSpc>
                <a:spcPts val="4000"/>
              </a:lnSpc>
              <a:spcBef>
                <a:spcPct val="0"/>
              </a:spcBef>
              <a:buFont typeface="Arial"/>
              <a:buChar char="•"/>
            </a:pPr>
            <a:r>
              <a:rPr lang="en-US" sz="40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Tkinter for GUI development.</a:t>
            </a:r>
          </a:p>
          <a:p>
            <a:pPr algn="l">
              <a:lnSpc>
                <a:spcPts val="4000"/>
              </a:lnSpc>
              <a:spcBef>
                <a:spcPct val="0"/>
              </a:spcBef>
            </a:pPr>
            <a:endParaRPr lang="en-US" sz="40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863612" lvl="1" indent="-431806" algn="l">
              <a:lnSpc>
                <a:spcPts val="4000"/>
              </a:lnSpc>
              <a:spcBef>
                <a:spcPct val="0"/>
              </a:spcBef>
              <a:buFont typeface="Arial"/>
              <a:buChar char="•"/>
            </a:pPr>
            <a:r>
              <a:rPr lang="en-US" sz="40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Pillow for handling image processing in Tkinter.</a:t>
            </a:r>
          </a:p>
          <a:p>
            <a:pPr algn="l">
              <a:lnSpc>
                <a:spcPts val="4000"/>
              </a:lnSpc>
              <a:spcBef>
                <a:spcPct val="0"/>
              </a:spcBef>
            </a:pPr>
            <a:endParaRPr lang="en-US" sz="40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algn="ctr">
              <a:lnSpc>
                <a:spcPts val="6200"/>
              </a:lnSpc>
              <a:spcBef>
                <a:spcPct val="0"/>
              </a:spcBef>
            </a:pPr>
            <a:endParaRPr lang="en-US" sz="40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4461522" y="1028700"/>
            <a:ext cx="3281064" cy="3281064"/>
          </a:xfrm>
          <a:custGeom>
            <a:avLst/>
            <a:gdLst/>
            <a:ahLst/>
            <a:cxnLst/>
            <a:rect l="l" t="t" r="r" b="b"/>
            <a:pathLst>
              <a:path w="3281064" h="3281064">
                <a:moveTo>
                  <a:pt x="0" y="0"/>
                </a:moveTo>
                <a:lnTo>
                  <a:pt x="3281064" y="0"/>
                </a:lnTo>
                <a:lnTo>
                  <a:pt x="3281064" y="3281064"/>
                </a:lnTo>
                <a:lnTo>
                  <a:pt x="0" y="32810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962025"/>
            <a:ext cx="12668611" cy="1130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70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IMPLEMENTATION &amp; SETUP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65064" y="2770727"/>
            <a:ext cx="15957872" cy="6605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00"/>
              </a:lnSpc>
              <a:spcBef>
                <a:spcPct val="0"/>
              </a:spcBef>
            </a:pPr>
            <a:r>
              <a:rPr lang="en-US" sz="62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Setup Steps:</a:t>
            </a:r>
          </a:p>
          <a:p>
            <a:pPr algn="l">
              <a:lnSpc>
                <a:spcPts val="6200"/>
              </a:lnSpc>
              <a:spcBef>
                <a:spcPct val="0"/>
              </a:spcBef>
            </a:pPr>
            <a:endParaRPr lang="en-US" sz="62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863612" lvl="1" indent="-431806" algn="l">
              <a:lnSpc>
                <a:spcPts val="4000"/>
              </a:lnSpc>
              <a:spcBef>
                <a:spcPct val="0"/>
              </a:spcBef>
              <a:buFont typeface="Arial"/>
              <a:buChar char="•"/>
            </a:pPr>
            <a:r>
              <a:rPr lang="en-US" sz="40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Install Python and necessary libraries using pip install opencv-python tkinter pillow.</a:t>
            </a:r>
          </a:p>
          <a:p>
            <a:pPr algn="l">
              <a:lnSpc>
                <a:spcPts val="4000"/>
              </a:lnSpc>
              <a:spcBef>
                <a:spcPct val="0"/>
              </a:spcBef>
            </a:pPr>
            <a:endParaRPr lang="en-US" sz="40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863612" lvl="1" indent="-431806" algn="l">
              <a:lnSpc>
                <a:spcPts val="4000"/>
              </a:lnSpc>
              <a:spcBef>
                <a:spcPct val="0"/>
              </a:spcBef>
              <a:buFont typeface="Arial"/>
              <a:buChar char="•"/>
            </a:pPr>
            <a:r>
              <a:rPr lang="en-US" sz="40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Connect the webcam and ensure it’s recognized by the system.</a:t>
            </a:r>
          </a:p>
          <a:p>
            <a:pPr algn="l">
              <a:lnSpc>
                <a:spcPts val="4000"/>
              </a:lnSpc>
              <a:spcBef>
                <a:spcPct val="0"/>
              </a:spcBef>
            </a:pPr>
            <a:endParaRPr lang="en-US" sz="40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863612" lvl="1" indent="-431806" algn="l">
              <a:lnSpc>
                <a:spcPts val="4000"/>
              </a:lnSpc>
              <a:spcBef>
                <a:spcPct val="0"/>
              </a:spcBef>
              <a:buFont typeface="Arial"/>
              <a:buChar char="•"/>
            </a:pPr>
            <a:r>
              <a:rPr lang="en-US" sz="40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Run the Python script to launch the real-time measurement application.</a:t>
            </a:r>
          </a:p>
          <a:p>
            <a:pPr algn="ctr">
              <a:lnSpc>
                <a:spcPts val="6200"/>
              </a:lnSpc>
              <a:spcBef>
                <a:spcPct val="0"/>
              </a:spcBef>
            </a:pPr>
            <a:endParaRPr lang="en-US" sz="40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2029518" y="1056577"/>
            <a:ext cx="14228961" cy="5124162"/>
            <a:chOff x="0" y="0"/>
            <a:chExt cx="3747545" cy="134957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47545" cy="1349574"/>
            </a:xfrm>
            <a:custGeom>
              <a:avLst/>
              <a:gdLst/>
              <a:ahLst/>
              <a:cxnLst/>
              <a:rect l="l" t="t" r="r" b="b"/>
              <a:pathLst>
                <a:path w="3747545" h="1349574">
                  <a:moveTo>
                    <a:pt x="8161" y="0"/>
                  </a:moveTo>
                  <a:lnTo>
                    <a:pt x="3739384" y="0"/>
                  </a:lnTo>
                  <a:cubicBezTo>
                    <a:pt x="3741548" y="0"/>
                    <a:pt x="3743624" y="860"/>
                    <a:pt x="3745155" y="2390"/>
                  </a:cubicBezTo>
                  <a:cubicBezTo>
                    <a:pt x="3746685" y="3921"/>
                    <a:pt x="3747545" y="5997"/>
                    <a:pt x="3747545" y="8161"/>
                  </a:cubicBezTo>
                  <a:lnTo>
                    <a:pt x="3747545" y="1341412"/>
                  </a:lnTo>
                  <a:cubicBezTo>
                    <a:pt x="3747545" y="1345920"/>
                    <a:pt x="3743891" y="1349574"/>
                    <a:pt x="3739384" y="1349574"/>
                  </a:cubicBezTo>
                  <a:lnTo>
                    <a:pt x="8161" y="1349574"/>
                  </a:lnTo>
                  <a:cubicBezTo>
                    <a:pt x="3654" y="1349574"/>
                    <a:pt x="0" y="1345920"/>
                    <a:pt x="0" y="1341412"/>
                  </a:cubicBezTo>
                  <a:lnTo>
                    <a:pt x="0" y="8161"/>
                  </a:lnTo>
                  <a:cubicBezTo>
                    <a:pt x="0" y="3654"/>
                    <a:pt x="3654" y="0"/>
                    <a:pt x="8161" y="0"/>
                  </a:cubicBezTo>
                  <a:close/>
                </a:path>
              </a:pathLst>
            </a:custGeom>
            <a:solidFill>
              <a:srgbClr val="F7F8F3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747545" cy="13876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248321" y="39637"/>
            <a:ext cx="9791357" cy="1430185"/>
            <a:chOff x="0" y="0"/>
            <a:chExt cx="2578794" cy="37667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578794" cy="376674"/>
            </a:xfrm>
            <a:custGeom>
              <a:avLst/>
              <a:gdLst/>
              <a:ahLst/>
              <a:cxnLst/>
              <a:rect l="l" t="t" r="r" b="b"/>
              <a:pathLst>
                <a:path w="2578794" h="376674">
                  <a:moveTo>
                    <a:pt x="11860" y="0"/>
                  </a:moveTo>
                  <a:lnTo>
                    <a:pt x="2566933" y="0"/>
                  </a:lnTo>
                  <a:cubicBezTo>
                    <a:pt x="2573484" y="0"/>
                    <a:pt x="2578794" y="5310"/>
                    <a:pt x="2578794" y="11860"/>
                  </a:cubicBezTo>
                  <a:lnTo>
                    <a:pt x="2578794" y="364814"/>
                  </a:lnTo>
                  <a:cubicBezTo>
                    <a:pt x="2578794" y="367960"/>
                    <a:pt x="2577544" y="370976"/>
                    <a:pt x="2575320" y="373201"/>
                  </a:cubicBezTo>
                  <a:cubicBezTo>
                    <a:pt x="2573096" y="375425"/>
                    <a:pt x="2570079" y="376674"/>
                    <a:pt x="2566933" y="376674"/>
                  </a:cubicBezTo>
                  <a:lnTo>
                    <a:pt x="11860" y="376674"/>
                  </a:lnTo>
                  <a:cubicBezTo>
                    <a:pt x="8715" y="376674"/>
                    <a:pt x="5698" y="375425"/>
                    <a:pt x="3474" y="373201"/>
                  </a:cubicBezTo>
                  <a:cubicBezTo>
                    <a:pt x="1250" y="370976"/>
                    <a:pt x="0" y="367960"/>
                    <a:pt x="0" y="364814"/>
                  </a:cubicBezTo>
                  <a:lnTo>
                    <a:pt x="0" y="11860"/>
                  </a:lnTo>
                  <a:cubicBezTo>
                    <a:pt x="0" y="8715"/>
                    <a:pt x="1250" y="5698"/>
                    <a:pt x="3474" y="3474"/>
                  </a:cubicBezTo>
                  <a:cubicBezTo>
                    <a:pt x="5698" y="1250"/>
                    <a:pt x="8715" y="0"/>
                    <a:pt x="11860" y="0"/>
                  </a:cubicBezTo>
                  <a:close/>
                </a:path>
              </a:pathLst>
            </a:custGeom>
            <a:solidFill>
              <a:srgbClr val="CAEDAB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578794" cy="4147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951720" y="271617"/>
            <a:ext cx="8384560" cy="1072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15"/>
              </a:lnSpc>
            </a:pPr>
            <a:r>
              <a:rPr lang="en-US" sz="6615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Expected Outcome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194015" y="1695668"/>
            <a:ext cx="11899966" cy="4537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56"/>
              </a:lnSpc>
            </a:pPr>
            <a:r>
              <a:rPr lang="en-US" sz="2800" b="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The expected outcome of this project is a fully functional real-time object measurement tool that:</a:t>
            </a:r>
          </a:p>
          <a:p>
            <a:pPr algn="just">
              <a:lnSpc>
                <a:spcPts val="3556"/>
              </a:lnSpc>
            </a:pPr>
            <a:endParaRPr lang="en-US" sz="2800" b="1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04523" lvl="1" indent="-302261" algn="just">
              <a:lnSpc>
                <a:spcPts val="3556"/>
              </a:lnSpc>
              <a:buFont typeface="Arial"/>
              <a:buChar char="•"/>
            </a:pPr>
            <a:r>
              <a:rPr lang="en-US" sz="2800" b="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Accurately measures the width and height of an object in centimeters.</a:t>
            </a:r>
          </a:p>
          <a:p>
            <a:pPr algn="just">
              <a:lnSpc>
                <a:spcPts val="3556"/>
              </a:lnSpc>
            </a:pPr>
            <a:endParaRPr lang="en-US" sz="2800" b="1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04523" lvl="1" indent="-302261" algn="just">
              <a:lnSpc>
                <a:spcPts val="3556"/>
              </a:lnSpc>
              <a:buFont typeface="Arial"/>
              <a:buChar char="•"/>
            </a:pPr>
            <a:r>
              <a:rPr lang="en-US" sz="2800" b="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Provides live feedback, with the object clearly outlined and its dimensions displayed.</a:t>
            </a:r>
          </a:p>
          <a:p>
            <a:pPr algn="just">
              <a:lnSpc>
                <a:spcPts val="3556"/>
              </a:lnSpc>
            </a:pPr>
            <a:endParaRPr lang="en-US" sz="2800" b="1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algn="just">
              <a:lnSpc>
                <a:spcPts val="3556"/>
              </a:lnSpc>
            </a:pPr>
            <a:endParaRPr lang="en-US" sz="2800" b="1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83BDDFF-72D4-A5F0-F8A5-C36243D78F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518" y="6057900"/>
            <a:ext cx="14228961" cy="38363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1873254"/>
            <a:ext cx="18288000" cy="7918445"/>
            <a:chOff x="0" y="0"/>
            <a:chExt cx="4816593" cy="200836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008366"/>
            </a:xfrm>
            <a:custGeom>
              <a:avLst/>
              <a:gdLst/>
              <a:ahLst/>
              <a:cxnLst/>
              <a:rect l="l" t="t" r="r" b="b"/>
              <a:pathLst>
                <a:path w="4816592" h="2008366">
                  <a:moveTo>
                    <a:pt x="0" y="0"/>
                  </a:moveTo>
                  <a:lnTo>
                    <a:pt x="4816592" y="0"/>
                  </a:lnTo>
                  <a:lnTo>
                    <a:pt x="4816592" y="2008366"/>
                  </a:lnTo>
                  <a:lnTo>
                    <a:pt x="0" y="2008366"/>
                  </a:lnTo>
                  <a:close/>
                </a:path>
              </a:pathLst>
            </a:custGeom>
            <a:solidFill>
              <a:srgbClr val="171717">
                <a:alpha val="66667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0464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54546" y="2247900"/>
            <a:ext cx="14851796" cy="6603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12" lvl="1" indent="-313056" algn="l">
              <a:lnSpc>
                <a:spcPts val="3683"/>
              </a:lnSpc>
              <a:buFont typeface="Arial"/>
              <a:buChar char="•"/>
            </a:pPr>
            <a:r>
              <a:rPr lang="en-US" sz="29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Raspberry Pi: The central processing unit for running the object measurement system.</a:t>
            </a:r>
          </a:p>
          <a:p>
            <a:pPr algn="l">
              <a:lnSpc>
                <a:spcPts val="3683"/>
              </a:lnSpc>
            </a:pPr>
            <a:endParaRPr lang="en-US" sz="29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26112" lvl="1" indent="-313056" algn="l">
              <a:lnSpc>
                <a:spcPts val="3683"/>
              </a:lnSpc>
              <a:buFont typeface="Arial"/>
              <a:buChar char="•"/>
            </a:pPr>
            <a:r>
              <a:rPr lang="en-US" sz="29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Webcam: For capturing live video of the object. </a:t>
            </a:r>
          </a:p>
          <a:p>
            <a:pPr algn="l">
              <a:lnSpc>
                <a:spcPts val="3683"/>
              </a:lnSpc>
            </a:pPr>
            <a:endParaRPr lang="en-US" sz="29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26112" lvl="1" indent="-313056" algn="l">
              <a:lnSpc>
                <a:spcPts val="3683"/>
              </a:lnSpc>
              <a:buFont typeface="Arial"/>
              <a:buChar char="•"/>
            </a:pPr>
            <a:r>
              <a:rPr lang="en-US" sz="29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Python &amp; OpenCV: For real-time video processing and object detection. </a:t>
            </a:r>
          </a:p>
          <a:p>
            <a:pPr algn="l">
              <a:lnSpc>
                <a:spcPts val="3683"/>
              </a:lnSpc>
            </a:pPr>
            <a:endParaRPr lang="en-US" sz="29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26112" lvl="1" indent="-313056" algn="l">
              <a:lnSpc>
                <a:spcPts val="3683"/>
              </a:lnSpc>
              <a:buFont typeface="Arial"/>
              <a:buChar char="•"/>
            </a:pPr>
            <a:r>
              <a:rPr lang="en-US" sz="2900" b="1" dirty="0" err="1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Tkinter</a:t>
            </a:r>
            <a:r>
              <a:rPr lang="en-US" sz="29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: For displaying the real-time webcam feed and the object’s measured dimensions on the screen.</a:t>
            </a:r>
          </a:p>
          <a:p>
            <a:pPr algn="l">
              <a:lnSpc>
                <a:spcPts val="3683"/>
              </a:lnSpc>
            </a:pPr>
            <a:endParaRPr lang="en-US" sz="29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26112" lvl="1" indent="-313056" algn="l">
              <a:lnSpc>
                <a:spcPts val="3683"/>
              </a:lnSpc>
              <a:buFont typeface="Arial"/>
              <a:buChar char="•"/>
            </a:pPr>
            <a:r>
              <a:rPr lang="en-US" sz="29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Calibration Object: A known object, like a ruler or a reference item of known size, used to calibrate the camera’s pixels-per-centimeter ratio to ensure accurate measurements.</a:t>
            </a:r>
          </a:p>
          <a:p>
            <a:pPr algn="l">
              <a:lnSpc>
                <a:spcPts val="3683"/>
              </a:lnSpc>
            </a:pPr>
            <a:endParaRPr lang="en-US" sz="29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5560888" y="168618"/>
            <a:ext cx="2144421" cy="214442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9" name="Group 9"/>
          <p:cNvGrpSpPr/>
          <p:nvPr/>
        </p:nvGrpSpPr>
        <p:grpSpPr>
          <a:xfrm>
            <a:off x="15372576" y="3203003"/>
            <a:ext cx="2332733" cy="233273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4"/>
              <a:stretch>
                <a:fillRect l="-20052" r="-20052"/>
              </a:stretch>
            </a:blipFill>
            <a:ln w="3810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11" name="Group 11"/>
          <p:cNvGrpSpPr/>
          <p:nvPr/>
        </p:nvGrpSpPr>
        <p:grpSpPr>
          <a:xfrm>
            <a:off x="15206342" y="6854685"/>
            <a:ext cx="2332733" cy="211455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5"/>
              <a:stretch>
                <a:fillRect l="-4432" r="-4432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533400" y="495300"/>
            <a:ext cx="10059730" cy="1377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00"/>
              </a:lnSpc>
            </a:pPr>
            <a:r>
              <a:rPr lang="en-US" sz="85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COMPONENTS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 rot="-260972">
            <a:off x="-1634094" y="-3463978"/>
            <a:ext cx="10499143" cy="6430725"/>
          </a:xfrm>
          <a:custGeom>
            <a:avLst/>
            <a:gdLst/>
            <a:ahLst/>
            <a:cxnLst/>
            <a:rect l="l" t="t" r="r" b="b"/>
            <a:pathLst>
              <a:path w="10499143" h="6430725">
                <a:moveTo>
                  <a:pt x="0" y="0"/>
                </a:moveTo>
                <a:lnTo>
                  <a:pt x="10499143" y="0"/>
                </a:lnTo>
                <a:lnTo>
                  <a:pt x="10499143" y="6430725"/>
                </a:lnTo>
                <a:lnTo>
                  <a:pt x="0" y="64307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08724" y="494150"/>
            <a:ext cx="6413507" cy="1481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00"/>
              </a:lnSpc>
            </a:pPr>
            <a:r>
              <a:rPr lang="en-US" sz="9200" b="1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Conclusion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947706" y="3697820"/>
            <a:ext cx="12893134" cy="4979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317"/>
              </a:lnSpc>
              <a:buFont typeface="Arial"/>
              <a:buChar char="•"/>
            </a:pPr>
            <a:r>
              <a:rPr lang="en-US" sz="3399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This project successfully implements a real-time object measurement system using computer vision techniques.</a:t>
            </a:r>
          </a:p>
          <a:p>
            <a:pPr algn="l">
              <a:lnSpc>
                <a:spcPts val="4317"/>
              </a:lnSpc>
            </a:pPr>
            <a:endParaRPr lang="en-US" sz="3399" b="1">
              <a:solidFill>
                <a:srgbClr val="2B2B2B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734059" lvl="1" indent="-367030" algn="l">
              <a:lnSpc>
                <a:spcPts val="4317"/>
              </a:lnSpc>
              <a:buFont typeface="Arial"/>
              <a:buChar char="•"/>
            </a:pPr>
            <a:r>
              <a:rPr lang="en-US" sz="3399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 By integrating OpenCV for image processing and Tkinter for a user-friendly interface, the system provides an  solution for measuring objects in real-time. </a:t>
            </a:r>
          </a:p>
          <a:p>
            <a:pPr algn="l">
              <a:lnSpc>
                <a:spcPts val="4317"/>
              </a:lnSpc>
            </a:pPr>
            <a:endParaRPr lang="en-US" sz="3399" b="1">
              <a:solidFill>
                <a:srgbClr val="2B2B2B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734059" lvl="1" indent="-367030" algn="l">
              <a:lnSpc>
                <a:spcPts val="4317"/>
              </a:lnSpc>
              <a:buFont typeface="Arial"/>
              <a:buChar char="•"/>
            </a:pPr>
            <a:r>
              <a:rPr lang="en-US" sz="3399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The project demonstrates the potential of open-source tools for solving practical measurement challenges.</a:t>
            </a:r>
          </a:p>
        </p:txBody>
      </p:sp>
      <p:sp>
        <p:nvSpPr>
          <p:cNvPr id="6" name="Freeform 6"/>
          <p:cNvSpPr/>
          <p:nvPr/>
        </p:nvSpPr>
        <p:spPr>
          <a:xfrm>
            <a:off x="13949187" y="425326"/>
            <a:ext cx="3783307" cy="3100558"/>
          </a:xfrm>
          <a:custGeom>
            <a:avLst/>
            <a:gdLst/>
            <a:ahLst/>
            <a:cxnLst/>
            <a:rect l="l" t="t" r="r" b="b"/>
            <a:pathLst>
              <a:path w="3783307" h="3100558">
                <a:moveTo>
                  <a:pt x="0" y="0"/>
                </a:moveTo>
                <a:lnTo>
                  <a:pt x="3783306" y="0"/>
                </a:lnTo>
                <a:lnTo>
                  <a:pt x="3783306" y="3100558"/>
                </a:lnTo>
                <a:lnTo>
                  <a:pt x="0" y="31005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1934" b="-85"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316971" y="4497064"/>
            <a:ext cx="5654058" cy="1298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b="1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Thank You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68803" y="-3681984"/>
            <a:ext cx="10012803" cy="6132842"/>
          </a:xfrm>
          <a:custGeom>
            <a:avLst/>
            <a:gdLst/>
            <a:ahLst/>
            <a:cxnLst/>
            <a:rect l="l" t="t" r="r" b="b"/>
            <a:pathLst>
              <a:path w="10012803" h="6132842">
                <a:moveTo>
                  <a:pt x="0" y="0"/>
                </a:moveTo>
                <a:lnTo>
                  <a:pt x="10012803" y="0"/>
                </a:lnTo>
                <a:lnTo>
                  <a:pt x="10012803" y="6132842"/>
                </a:lnTo>
                <a:lnTo>
                  <a:pt x="0" y="613284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481959"/>
            <a:ext cx="6525208" cy="1026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00"/>
              </a:lnSpc>
            </a:pPr>
            <a:r>
              <a:rPr lang="en-US" sz="6300" b="1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51843" y="2617647"/>
            <a:ext cx="15584315" cy="638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 today’s world, technology plays a crucial role in simplifying complex tasks. </a:t>
            </a:r>
          </a:p>
          <a:p>
            <a:pPr algn="l">
              <a:lnSpc>
                <a:spcPts val="4200"/>
              </a:lnSpc>
            </a:pPr>
            <a:endParaRPr lang="en-US" sz="3000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One such task is real-time object measurement, which has applications in various fields like robotics, quality control in manufacturing, augmented reality, and more. </a:t>
            </a:r>
          </a:p>
          <a:p>
            <a:pPr algn="l">
              <a:lnSpc>
                <a:spcPts val="4200"/>
              </a:lnSpc>
            </a:pPr>
            <a:endParaRPr lang="en-US" sz="3000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This project utilizes computer vision techniques to measure an object’s dimensions directly from a webcam feed. </a:t>
            </a:r>
          </a:p>
          <a:p>
            <a:pPr algn="l">
              <a:lnSpc>
                <a:spcPts val="4200"/>
              </a:lnSpc>
            </a:pPr>
            <a:endParaRPr lang="en-US" sz="3000" b="1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By processing images captured by the webcam, the system provides real-time size measurements of objects in centimeters, offering a cost-effective alternative to using traditional measurement tools.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095500"/>
            <a:ext cx="16363429" cy="7772400"/>
            <a:chOff x="0" y="0"/>
            <a:chExt cx="4309710" cy="18080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09710" cy="1808059"/>
            </a:xfrm>
            <a:custGeom>
              <a:avLst/>
              <a:gdLst/>
              <a:ahLst/>
              <a:cxnLst/>
              <a:rect l="l" t="t" r="r" b="b"/>
              <a:pathLst>
                <a:path w="4309710" h="1808059">
                  <a:moveTo>
                    <a:pt x="24129" y="0"/>
                  </a:moveTo>
                  <a:lnTo>
                    <a:pt x="4285581" y="0"/>
                  </a:lnTo>
                  <a:cubicBezTo>
                    <a:pt x="4291980" y="0"/>
                    <a:pt x="4298117" y="2542"/>
                    <a:pt x="4302642" y="7067"/>
                  </a:cubicBezTo>
                  <a:cubicBezTo>
                    <a:pt x="4307168" y="11592"/>
                    <a:pt x="4309710" y="17730"/>
                    <a:pt x="4309710" y="24129"/>
                  </a:cubicBezTo>
                  <a:lnTo>
                    <a:pt x="4309710" y="1783929"/>
                  </a:lnTo>
                  <a:cubicBezTo>
                    <a:pt x="4309710" y="1790329"/>
                    <a:pt x="4307168" y="1796466"/>
                    <a:pt x="4302642" y="1800991"/>
                  </a:cubicBezTo>
                  <a:cubicBezTo>
                    <a:pt x="4298117" y="1805517"/>
                    <a:pt x="4291980" y="1808059"/>
                    <a:pt x="4285581" y="1808059"/>
                  </a:cubicBezTo>
                  <a:lnTo>
                    <a:pt x="24129" y="1808059"/>
                  </a:lnTo>
                  <a:cubicBezTo>
                    <a:pt x="17730" y="1808059"/>
                    <a:pt x="11592" y="1805517"/>
                    <a:pt x="7067" y="1800991"/>
                  </a:cubicBezTo>
                  <a:cubicBezTo>
                    <a:pt x="2542" y="1796466"/>
                    <a:pt x="0" y="1790329"/>
                    <a:pt x="0" y="1783929"/>
                  </a:cubicBezTo>
                  <a:lnTo>
                    <a:pt x="0" y="24129"/>
                  </a:lnTo>
                  <a:cubicBezTo>
                    <a:pt x="0" y="17730"/>
                    <a:pt x="2542" y="11592"/>
                    <a:pt x="7067" y="7067"/>
                  </a:cubicBezTo>
                  <a:cubicBezTo>
                    <a:pt x="11592" y="2542"/>
                    <a:pt x="17730" y="0"/>
                    <a:pt x="24129" y="0"/>
                  </a:cubicBezTo>
                  <a:close/>
                </a:path>
              </a:pathLst>
            </a:custGeom>
            <a:solidFill>
              <a:srgbClr val="CAEDAB">
                <a:alpha val="3372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09710" cy="18461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863361" y="2400300"/>
            <a:ext cx="14561277" cy="5903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3540"/>
              </a:lnSpc>
              <a:buFont typeface="Arial"/>
              <a:buChar char="•"/>
            </a:pPr>
            <a:r>
              <a:rPr lang="en-US" sz="30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This project aims to develop a real-time object measurement system that uses a webcam to capture images of an object and calculates its dimensions using computer vision algorithms. </a:t>
            </a:r>
          </a:p>
          <a:p>
            <a:pPr algn="l">
              <a:lnSpc>
                <a:spcPts val="3540"/>
              </a:lnSpc>
            </a:pPr>
            <a:endParaRPr lang="en-US" sz="30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algn="l">
              <a:lnSpc>
                <a:spcPts val="3540"/>
              </a:lnSpc>
            </a:pPr>
            <a:endParaRPr lang="en-US" sz="30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47700" lvl="1" indent="-323850" algn="l">
              <a:lnSpc>
                <a:spcPts val="3540"/>
              </a:lnSpc>
              <a:buFont typeface="Arial"/>
              <a:buChar char="•"/>
            </a:pPr>
            <a:r>
              <a:rPr lang="en-US" sz="30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By applying techniques like contour detection, image thresholding, and object calibration, the system processes the live video feed to identify and measure the size of objects within the camera’s view.</a:t>
            </a:r>
          </a:p>
          <a:p>
            <a:pPr algn="l">
              <a:lnSpc>
                <a:spcPts val="3540"/>
              </a:lnSpc>
            </a:pPr>
            <a:r>
              <a:rPr lang="en-US" sz="30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 </a:t>
            </a:r>
          </a:p>
          <a:p>
            <a:pPr algn="l">
              <a:lnSpc>
                <a:spcPts val="3540"/>
              </a:lnSpc>
            </a:pPr>
            <a:endParaRPr lang="en-US" sz="30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47700" lvl="1" indent="-323850" algn="l">
              <a:lnSpc>
                <a:spcPts val="3540"/>
              </a:lnSpc>
              <a:buFont typeface="Arial"/>
              <a:buChar char="•"/>
            </a:pPr>
            <a:r>
              <a:rPr lang="en-US" sz="30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The proposed solution leverages the OpenCV library for image processing and </a:t>
            </a:r>
            <a:r>
              <a:rPr lang="en-US" sz="3000" b="1" dirty="0" err="1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Tkinter</a:t>
            </a:r>
            <a:r>
              <a:rPr lang="en-US" sz="30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 for the graphical user interface, providing an interactive and efficient tool for real-time object measurement.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32467" y="723900"/>
            <a:ext cx="5996799" cy="1150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54"/>
              </a:lnSpc>
            </a:pPr>
            <a:r>
              <a:rPr lang="en-US" sz="7054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ABSTRACT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11339" y="2247900"/>
            <a:ext cx="15237287" cy="7439230"/>
            <a:chOff x="0" y="0"/>
            <a:chExt cx="4013113" cy="173107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13112" cy="1731071"/>
            </a:xfrm>
            <a:custGeom>
              <a:avLst/>
              <a:gdLst/>
              <a:ahLst/>
              <a:cxnLst/>
              <a:rect l="l" t="t" r="r" b="b"/>
              <a:pathLst>
                <a:path w="4013112" h="1731071">
                  <a:moveTo>
                    <a:pt x="17275" y="0"/>
                  </a:moveTo>
                  <a:lnTo>
                    <a:pt x="3995837" y="0"/>
                  </a:lnTo>
                  <a:cubicBezTo>
                    <a:pt x="4005378" y="0"/>
                    <a:pt x="4013112" y="7734"/>
                    <a:pt x="4013112" y="17275"/>
                  </a:cubicBezTo>
                  <a:lnTo>
                    <a:pt x="4013112" y="1713796"/>
                  </a:lnTo>
                  <a:cubicBezTo>
                    <a:pt x="4013112" y="1723337"/>
                    <a:pt x="4005378" y="1731071"/>
                    <a:pt x="3995837" y="1731071"/>
                  </a:cubicBezTo>
                  <a:lnTo>
                    <a:pt x="17275" y="1731071"/>
                  </a:lnTo>
                  <a:cubicBezTo>
                    <a:pt x="7734" y="1731071"/>
                    <a:pt x="0" y="1723337"/>
                    <a:pt x="0" y="1713796"/>
                  </a:cubicBezTo>
                  <a:lnTo>
                    <a:pt x="0" y="17275"/>
                  </a:lnTo>
                  <a:cubicBezTo>
                    <a:pt x="0" y="7734"/>
                    <a:pt x="7734" y="0"/>
                    <a:pt x="17275" y="0"/>
                  </a:cubicBezTo>
                  <a:close/>
                </a:path>
              </a:pathLst>
            </a:custGeom>
            <a:solidFill>
              <a:srgbClr val="CAEDAB">
                <a:alpha val="3882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013113" cy="17691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44290" y="2552700"/>
            <a:ext cx="14581154" cy="5793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3810"/>
              </a:lnSpc>
              <a:buFont typeface="Arial"/>
              <a:buChar char="•"/>
            </a:pPr>
            <a:r>
              <a:rPr lang="en-US" sz="30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Traditional measuring tools, such as rulers or calipers, are manual and time-consuming, especially when dealing with numerous objects or when precision is critical. </a:t>
            </a:r>
          </a:p>
          <a:p>
            <a:pPr algn="l">
              <a:lnSpc>
                <a:spcPts val="3810"/>
              </a:lnSpc>
            </a:pPr>
            <a:endParaRPr lang="en-US" sz="30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algn="l">
              <a:lnSpc>
                <a:spcPts val="3810"/>
              </a:lnSpc>
            </a:pPr>
            <a:endParaRPr lang="en-US" sz="30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47700" lvl="1" indent="-323850" algn="l">
              <a:lnSpc>
                <a:spcPts val="3810"/>
              </a:lnSpc>
              <a:buFont typeface="Arial"/>
              <a:buChar char="•"/>
            </a:pPr>
            <a:r>
              <a:rPr lang="en-US" sz="30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Additionally, in applications like manufacturing and robotics, automated measurement is necessary to increase efficiency and reduce human error. </a:t>
            </a:r>
          </a:p>
          <a:p>
            <a:pPr algn="l">
              <a:lnSpc>
                <a:spcPts val="3810"/>
              </a:lnSpc>
            </a:pPr>
            <a:endParaRPr lang="en-US" sz="30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algn="l">
              <a:lnSpc>
                <a:spcPts val="3810"/>
              </a:lnSpc>
            </a:pPr>
            <a:endParaRPr lang="en-US" sz="3000" b="1" dirty="0">
              <a:solidFill>
                <a:srgbClr val="F8F8F8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47700" lvl="1" indent="-323850" algn="l">
              <a:lnSpc>
                <a:spcPts val="3810"/>
              </a:lnSpc>
              <a:buFont typeface="Arial"/>
              <a:buChar char="•"/>
            </a:pPr>
            <a:r>
              <a:rPr lang="en-US" sz="3000" b="1" dirty="0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Current solutions for object measurement either require expensive hardware or are not capable of real-time processing, which limits their effectiveness in dynamic environments.</a:t>
            </a:r>
          </a:p>
        </p:txBody>
      </p:sp>
      <p:sp>
        <p:nvSpPr>
          <p:cNvPr id="7" name="Freeform 7"/>
          <p:cNvSpPr/>
          <p:nvPr/>
        </p:nvSpPr>
        <p:spPr>
          <a:xfrm>
            <a:off x="14162887" y="0"/>
            <a:ext cx="4125113" cy="4114800"/>
          </a:xfrm>
          <a:custGeom>
            <a:avLst/>
            <a:gdLst/>
            <a:ahLst/>
            <a:cxnLst/>
            <a:rect l="l" t="t" r="r" b="b"/>
            <a:pathLst>
              <a:path w="4125113" h="4114800">
                <a:moveTo>
                  <a:pt x="0" y="0"/>
                </a:moveTo>
                <a:lnTo>
                  <a:pt x="4125113" y="0"/>
                </a:lnTo>
                <a:lnTo>
                  <a:pt x="41251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800100"/>
            <a:ext cx="12674428" cy="1163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1" dirty="0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PROBLEM  STATEMENT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057400" y="1497296"/>
            <a:ext cx="14229539" cy="8297613"/>
            <a:chOff x="0" y="0"/>
            <a:chExt cx="3596184" cy="211336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596184" cy="2113365"/>
            </a:xfrm>
            <a:custGeom>
              <a:avLst/>
              <a:gdLst/>
              <a:ahLst/>
              <a:cxnLst/>
              <a:rect l="l" t="t" r="r" b="b"/>
              <a:pathLst>
                <a:path w="3596184" h="2113365">
                  <a:moveTo>
                    <a:pt x="8505" y="0"/>
                  </a:moveTo>
                  <a:lnTo>
                    <a:pt x="3587679" y="0"/>
                  </a:lnTo>
                  <a:cubicBezTo>
                    <a:pt x="3589935" y="0"/>
                    <a:pt x="3592098" y="896"/>
                    <a:pt x="3593693" y="2491"/>
                  </a:cubicBezTo>
                  <a:cubicBezTo>
                    <a:pt x="3595288" y="4086"/>
                    <a:pt x="3596184" y="6249"/>
                    <a:pt x="3596184" y="8505"/>
                  </a:cubicBezTo>
                  <a:lnTo>
                    <a:pt x="3596184" y="2104860"/>
                  </a:lnTo>
                  <a:cubicBezTo>
                    <a:pt x="3596184" y="2109557"/>
                    <a:pt x="3592376" y="2113365"/>
                    <a:pt x="3587679" y="2113365"/>
                  </a:cubicBezTo>
                  <a:lnTo>
                    <a:pt x="8505" y="2113365"/>
                  </a:lnTo>
                  <a:cubicBezTo>
                    <a:pt x="6249" y="2113365"/>
                    <a:pt x="4086" y="2112469"/>
                    <a:pt x="2491" y="2110874"/>
                  </a:cubicBezTo>
                  <a:cubicBezTo>
                    <a:pt x="896" y="2109279"/>
                    <a:pt x="0" y="2107116"/>
                    <a:pt x="0" y="2104860"/>
                  </a:cubicBezTo>
                  <a:lnTo>
                    <a:pt x="0" y="8505"/>
                  </a:lnTo>
                  <a:cubicBezTo>
                    <a:pt x="0" y="3808"/>
                    <a:pt x="3808" y="0"/>
                    <a:pt x="8505" y="0"/>
                  </a:cubicBezTo>
                  <a:close/>
                </a:path>
              </a:pathLst>
            </a:custGeom>
            <a:solidFill>
              <a:srgbClr val="F7F8F3"/>
            </a:solidFill>
            <a:ln cap="sq">
              <a:noFill/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596184" cy="21514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492091"/>
            <a:ext cx="7582358" cy="1005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en-US" sz="6200" b="1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Existing Solutions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174244" y="1943100"/>
            <a:ext cx="12778250" cy="7327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7"/>
              </a:lnSpc>
            </a:pP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Manual Measurement: </a:t>
            </a:r>
          </a:p>
          <a:p>
            <a:pPr algn="l">
              <a:lnSpc>
                <a:spcPts val="3587"/>
              </a:lnSpc>
            </a:pPr>
            <a:endParaRPr lang="en-US" sz="3384" b="1" spc="71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730651" lvl="1" indent="-365325" algn="l">
              <a:lnSpc>
                <a:spcPts val="3587"/>
              </a:lnSpc>
              <a:buFont typeface="Arial"/>
              <a:buChar char="•"/>
            </a:pP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Using rulers, calipers, or measuring tapes is accurate but slow and pr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o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ne 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t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o human error.</a:t>
            </a:r>
          </a:p>
          <a:p>
            <a:pPr algn="l">
              <a:lnSpc>
                <a:spcPts val="3587"/>
              </a:lnSpc>
            </a:pPr>
            <a:endParaRPr lang="en-US" sz="3384" b="1" spc="71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algn="l">
              <a:lnSpc>
                <a:spcPts val="3587"/>
              </a:lnSpc>
            </a:pP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Laser Measurement Tools: </a:t>
            </a:r>
          </a:p>
          <a:p>
            <a:pPr algn="l">
              <a:lnSpc>
                <a:spcPts val="3587"/>
              </a:lnSpc>
            </a:pPr>
            <a:endParaRPr lang="en-US" sz="3384" b="1" spc="71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730651" lvl="1" indent="-365325" algn="l">
              <a:lnSpc>
                <a:spcPts val="3587"/>
              </a:lnSpc>
              <a:buFont typeface="Arial"/>
              <a:buChar char="•"/>
            </a:pP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These devices provide high accuracy but are exp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e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n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s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ive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 a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nd limited to spe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c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ifi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c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 types of meas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ur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ements.</a:t>
            </a:r>
          </a:p>
          <a:p>
            <a:pPr algn="l">
              <a:lnSpc>
                <a:spcPts val="3587"/>
              </a:lnSpc>
            </a:pPr>
            <a:endParaRPr lang="en-US" sz="3384" b="1" spc="71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algn="l">
              <a:lnSpc>
                <a:spcPts val="3587"/>
              </a:lnSpc>
            </a:pP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3D Sc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a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nning and S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te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reoscopic Vision: </a:t>
            </a:r>
          </a:p>
          <a:p>
            <a:pPr algn="l">
              <a:lnSpc>
                <a:spcPts val="4011"/>
              </a:lnSpc>
            </a:pPr>
            <a:endParaRPr lang="en-US" sz="3384" b="1" spc="71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730651" lvl="1" indent="-365325" algn="l">
              <a:lnSpc>
                <a:spcPts val="3587"/>
              </a:lnSpc>
              <a:buFont typeface="Arial"/>
              <a:buChar char="•"/>
            </a:pP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These solutions use complex hardware setups, which are 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co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stly and require s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p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ecia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l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ized </a:t>
            </a:r>
            <a:r>
              <a:rPr lang="en-US" sz="3384" b="1" u="none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ex</a:t>
            </a:r>
            <a:r>
              <a:rPr lang="en-US" sz="3384" b="1" spc="7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pertise.</a:t>
            </a:r>
          </a:p>
          <a:p>
            <a:pPr algn="l">
              <a:lnSpc>
                <a:spcPts val="3587"/>
              </a:lnSpc>
            </a:pPr>
            <a:endParaRPr lang="en-US" sz="3384" b="1" spc="71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27763" y="492760"/>
            <a:ext cx="7732385" cy="1005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en-US" sz="6200" b="1">
                <a:solidFill>
                  <a:srgbClr val="F8F8F8"/>
                </a:solidFill>
                <a:latin typeface="Agrandir Bold"/>
                <a:ea typeface="Agrandir Bold"/>
                <a:cs typeface="Agrandir Bold"/>
                <a:sym typeface="Agrandir Bold"/>
              </a:rPr>
              <a:t>Proposed Solution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371600" y="1497965"/>
            <a:ext cx="15621000" cy="7760335"/>
            <a:chOff x="0" y="0"/>
            <a:chExt cx="3664373" cy="204387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64372" cy="2043874"/>
            </a:xfrm>
            <a:custGeom>
              <a:avLst/>
              <a:gdLst/>
              <a:ahLst/>
              <a:cxnLst/>
              <a:rect l="l" t="t" r="r" b="b"/>
              <a:pathLst>
                <a:path w="3664372" h="2043874">
                  <a:moveTo>
                    <a:pt x="8347" y="0"/>
                  </a:moveTo>
                  <a:lnTo>
                    <a:pt x="3656026" y="0"/>
                  </a:lnTo>
                  <a:cubicBezTo>
                    <a:pt x="3660635" y="0"/>
                    <a:pt x="3664372" y="3737"/>
                    <a:pt x="3664372" y="8347"/>
                  </a:cubicBezTo>
                  <a:lnTo>
                    <a:pt x="3664372" y="2035528"/>
                  </a:lnTo>
                  <a:cubicBezTo>
                    <a:pt x="3664372" y="2037741"/>
                    <a:pt x="3663493" y="2039864"/>
                    <a:pt x="3661928" y="2041430"/>
                  </a:cubicBezTo>
                  <a:cubicBezTo>
                    <a:pt x="3660363" y="2042995"/>
                    <a:pt x="3658239" y="2043874"/>
                    <a:pt x="3656026" y="2043874"/>
                  </a:cubicBezTo>
                  <a:lnTo>
                    <a:pt x="8347" y="2043874"/>
                  </a:lnTo>
                  <a:cubicBezTo>
                    <a:pt x="3737" y="2043874"/>
                    <a:pt x="0" y="2040137"/>
                    <a:pt x="0" y="2035528"/>
                  </a:cubicBezTo>
                  <a:lnTo>
                    <a:pt x="0" y="8347"/>
                  </a:lnTo>
                  <a:cubicBezTo>
                    <a:pt x="0" y="3737"/>
                    <a:pt x="3737" y="0"/>
                    <a:pt x="8347" y="0"/>
                  </a:cubicBezTo>
                  <a:close/>
                </a:path>
              </a:pathLst>
            </a:custGeom>
            <a:solidFill>
              <a:srgbClr val="F7F8F3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664373" cy="2081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392014" y="1885242"/>
            <a:ext cx="13503972" cy="67810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0"/>
              </a:lnSpc>
            </a:pPr>
            <a:r>
              <a:rPr lang="en-US" sz="2970" b="1" spc="98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The system uses a webcam to capture live images of the object.</a:t>
            </a:r>
          </a:p>
          <a:p>
            <a:pPr algn="l">
              <a:lnSpc>
                <a:spcPts val="2970"/>
              </a:lnSpc>
            </a:pPr>
            <a:endParaRPr lang="en-US" sz="2970" b="1" spc="98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algn="l">
              <a:lnSpc>
                <a:spcPts val="2970"/>
              </a:lnSpc>
            </a:pPr>
            <a:r>
              <a:rPr lang="en-US" sz="2970" b="1" spc="98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Then applies contour detection and edge detection algorithms </a:t>
            </a:r>
          </a:p>
          <a:p>
            <a:pPr algn="l">
              <a:lnSpc>
                <a:spcPts val="2970"/>
              </a:lnSpc>
            </a:pPr>
            <a:endParaRPr lang="en-US" sz="2970" b="1" spc="98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algn="l">
              <a:lnSpc>
                <a:spcPts val="2970"/>
              </a:lnSpc>
            </a:pPr>
            <a:r>
              <a:rPr lang="en-US" sz="2970" b="1" spc="98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That identify the object’s boundaries, and calculates its size based on the camera’s pixel-to-centimeter ratio .</a:t>
            </a:r>
          </a:p>
          <a:p>
            <a:pPr algn="l">
              <a:lnSpc>
                <a:spcPts val="2970"/>
              </a:lnSpc>
            </a:pPr>
            <a:endParaRPr lang="en-US" sz="2970" b="1" spc="98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algn="l">
              <a:lnSpc>
                <a:spcPts val="2970"/>
              </a:lnSpc>
            </a:pPr>
            <a:endParaRPr lang="en-US" sz="2970" b="1" spc="98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algn="l">
              <a:lnSpc>
                <a:spcPts val="2970"/>
              </a:lnSpc>
            </a:pPr>
            <a:r>
              <a:rPr lang="en-US" sz="2970" b="1" spc="98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Key features:</a:t>
            </a:r>
          </a:p>
          <a:p>
            <a:pPr algn="l">
              <a:lnSpc>
                <a:spcPts val="2970"/>
              </a:lnSpc>
            </a:pPr>
            <a:endParaRPr lang="en-US" sz="2970" b="1" spc="98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41349" lvl="1" indent="-320675" algn="l">
              <a:lnSpc>
                <a:spcPts val="2970"/>
              </a:lnSpc>
              <a:buFont typeface="Arial"/>
              <a:buChar char="•"/>
            </a:pPr>
            <a:r>
              <a:rPr lang="en-US" sz="2970" b="1" spc="98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Real-time processing using OpenCV.</a:t>
            </a:r>
          </a:p>
          <a:p>
            <a:pPr algn="l">
              <a:lnSpc>
                <a:spcPts val="2970"/>
              </a:lnSpc>
            </a:pPr>
            <a:endParaRPr lang="en-US" sz="2970" b="1" spc="98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41349" lvl="1" indent="-320675" algn="l">
              <a:lnSpc>
                <a:spcPts val="2970"/>
              </a:lnSpc>
              <a:buFont typeface="Arial"/>
              <a:buChar char="•"/>
            </a:pPr>
            <a:r>
              <a:rPr lang="en-US" sz="2970" b="1" spc="98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Interactive interface built with </a:t>
            </a:r>
            <a:r>
              <a:rPr lang="en-US" sz="2970" b="1" spc="98" dirty="0" err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Tkinter</a:t>
            </a:r>
            <a:r>
              <a:rPr lang="en-US" sz="2970" b="1" spc="98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.</a:t>
            </a:r>
          </a:p>
          <a:p>
            <a:pPr algn="l">
              <a:lnSpc>
                <a:spcPts val="2970"/>
              </a:lnSpc>
            </a:pPr>
            <a:endParaRPr lang="en-US" sz="2970" b="1" spc="98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41349" lvl="1" indent="-320675" algn="l">
              <a:lnSpc>
                <a:spcPts val="2970"/>
              </a:lnSpc>
              <a:buFont typeface="Arial"/>
              <a:buChar char="•"/>
            </a:pPr>
            <a:r>
              <a:rPr lang="en-US" sz="2970" b="1" spc="98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Calibration mechanism to adjust for different objects and camera setups.</a:t>
            </a:r>
          </a:p>
          <a:p>
            <a:pPr algn="l">
              <a:lnSpc>
                <a:spcPts val="2970"/>
              </a:lnSpc>
            </a:pPr>
            <a:endParaRPr lang="en-US" sz="2970" b="1" spc="98" dirty="0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641349" lvl="1" indent="-320675" algn="l">
              <a:lnSpc>
                <a:spcPts val="2970"/>
              </a:lnSpc>
              <a:buFont typeface="Arial"/>
              <a:buChar char="•"/>
            </a:pPr>
            <a:r>
              <a:rPr lang="en-US" sz="2970" b="1" spc="98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Accurate measurements by filtering out irrelevant contours.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14400" y="280114"/>
            <a:ext cx="15656377" cy="1050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6500" b="1" dirty="0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Workflow with Algorithms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52171" y="1126985"/>
            <a:ext cx="13983657" cy="8838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39"/>
              </a:lnSpc>
            </a:pPr>
            <a:endParaRPr/>
          </a:p>
          <a:p>
            <a:pPr marL="567747" lvl="1" indent="-283873" algn="l">
              <a:lnSpc>
                <a:spcPts val="3339"/>
              </a:lnSpc>
              <a:buFont typeface="Arial"/>
              <a:buChar char="•"/>
            </a:pPr>
            <a:r>
              <a:rPr lang="en-US" sz="2629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Capture Frame: The webcam continuously captures video frames.</a:t>
            </a:r>
          </a:p>
          <a:p>
            <a:pPr algn="l">
              <a:lnSpc>
                <a:spcPts val="3339"/>
              </a:lnSpc>
            </a:pPr>
            <a:endParaRPr lang="en-US" sz="2629" b="1">
              <a:solidFill>
                <a:srgbClr val="2B2B2B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567747" lvl="1" indent="-283873" algn="l">
              <a:lnSpc>
                <a:spcPts val="3339"/>
              </a:lnSpc>
              <a:buFont typeface="Arial"/>
              <a:buChar char="•"/>
            </a:pPr>
            <a:r>
              <a:rPr lang="en-US" sz="2629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Preprocessing: Each frame is converted to grayscale and blurred to remove noise.</a:t>
            </a:r>
          </a:p>
          <a:p>
            <a:pPr algn="l">
              <a:lnSpc>
                <a:spcPts val="3339"/>
              </a:lnSpc>
            </a:pPr>
            <a:endParaRPr lang="en-US" sz="2629" b="1">
              <a:solidFill>
                <a:srgbClr val="2B2B2B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567747" lvl="1" indent="-283873" algn="l">
              <a:lnSpc>
                <a:spcPts val="3339"/>
              </a:lnSpc>
              <a:buFont typeface="Arial"/>
              <a:buChar char="•"/>
            </a:pPr>
            <a:r>
              <a:rPr lang="en-US" sz="2629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Edge Detection: Canny edge detection is applied to find the edges of objects in the frame.</a:t>
            </a:r>
          </a:p>
          <a:p>
            <a:pPr algn="l">
              <a:lnSpc>
                <a:spcPts val="3339"/>
              </a:lnSpc>
            </a:pPr>
            <a:endParaRPr lang="en-US" sz="2629" b="1">
              <a:solidFill>
                <a:srgbClr val="2B2B2B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567747" lvl="1" indent="-283873" algn="l">
              <a:lnSpc>
                <a:spcPts val="3339"/>
              </a:lnSpc>
              <a:buFont typeface="Arial"/>
              <a:buChar char="•"/>
            </a:pPr>
            <a:r>
              <a:rPr lang="en-US" sz="2629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Contour Detection: The contours of the objects are found using cv2.findContours().</a:t>
            </a:r>
          </a:p>
          <a:p>
            <a:pPr algn="l">
              <a:lnSpc>
                <a:spcPts val="2862"/>
              </a:lnSpc>
            </a:pPr>
            <a:endParaRPr lang="en-US" sz="2629" b="1">
              <a:solidFill>
                <a:srgbClr val="2B2B2B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567747" lvl="1" indent="-283873" algn="l">
              <a:lnSpc>
                <a:spcPts val="3339"/>
              </a:lnSpc>
              <a:buFont typeface="Arial"/>
              <a:buChar char="•"/>
            </a:pPr>
            <a:r>
              <a:rPr lang="en-US" sz="2629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Object Filtering: Filters are applied to select the relevant object (based on size and shape).</a:t>
            </a:r>
          </a:p>
          <a:p>
            <a:pPr algn="l">
              <a:lnSpc>
                <a:spcPts val="3339"/>
              </a:lnSpc>
            </a:pPr>
            <a:endParaRPr lang="en-US" sz="2629" b="1">
              <a:solidFill>
                <a:srgbClr val="2B2B2B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567747" lvl="1" indent="-283873" algn="l">
              <a:lnSpc>
                <a:spcPts val="3339"/>
              </a:lnSpc>
              <a:buFont typeface="Arial"/>
              <a:buChar char="•"/>
            </a:pPr>
            <a:r>
              <a:rPr lang="en-US" sz="2629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Object Measurement: The width and height of the object are calculated based on its bounding box and the pixel-to-centimeter ratio.</a:t>
            </a:r>
          </a:p>
          <a:p>
            <a:pPr algn="l">
              <a:lnSpc>
                <a:spcPts val="3339"/>
              </a:lnSpc>
            </a:pPr>
            <a:endParaRPr lang="en-US" sz="2629" b="1">
              <a:solidFill>
                <a:srgbClr val="2B2B2B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567747" lvl="1" indent="-283873" algn="l">
              <a:lnSpc>
                <a:spcPts val="3339"/>
              </a:lnSpc>
              <a:buFont typeface="Arial"/>
              <a:buChar char="•"/>
            </a:pPr>
            <a:r>
              <a:rPr lang="en-US" sz="2629" b="1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Display Measurement: The measurements are displayed on the interface, and the object is outlined with a rectangle.</a:t>
            </a:r>
          </a:p>
          <a:p>
            <a:pPr algn="l">
              <a:lnSpc>
                <a:spcPts val="3339"/>
              </a:lnSpc>
            </a:pPr>
            <a:endParaRPr lang="en-US" sz="2629" b="1">
              <a:solidFill>
                <a:srgbClr val="2B2B2B"/>
              </a:solidFill>
              <a:latin typeface="Agrandir Bold"/>
              <a:ea typeface="Agrandir Bold"/>
              <a:cs typeface="Agrandir Bold"/>
              <a:sym typeface="Agrandir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14927" flipH="1" flipV="1">
            <a:off x="-1932616" y="6057895"/>
            <a:ext cx="6832742" cy="3373666"/>
          </a:xfrm>
          <a:custGeom>
            <a:avLst/>
            <a:gdLst/>
            <a:ahLst/>
            <a:cxnLst/>
            <a:rect l="l" t="t" r="r" b="b"/>
            <a:pathLst>
              <a:path w="6832742" h="3373666">
                <a:moveTo>
                  <a:pt x="6832742" y="3373667"/>
                </a:moveTo>
                <a:lnTo>
                  <a:pt x="0" y="3373667"/>
                </a:lnTo>
                <a:lnTo>
                  <a:pt x="0" y="0"/>
                </a:lnTo>
                <a:lnTo>
                  <a:pt x="6832742" y="0"/>
                </a:lnTo>
                <a:lnTo>
                  <a:pt x="6832742" y="3373667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648074" y="1028700"/>
            <a:ext cx="6832742" cy="3373666"/>
          </a:xfrm>
          <a:custGeom>
            <a:avLst/>
            <a:gdLst/>
            <a:ahLst/>
            <a:cxnLst/>
            <a:rect l="l" t="t" r="r" b="b"/>
            <a:pathLst>
              <a:path w="6832742" h="3373666">
                <a:moveTo>
                  <a:pt x="0" y="0"/>
                </a:moveTo>
                <a:lnTo>
                  <a:pt x="6832742" y="0"/>
                </a:lnTo>
                <a:lnTo>
                  <a:pt x="6832742" y="3373666"/>
                </a:lnTo>
                <a:lnTo>
                  <a:pt x="0" y="3373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-366222" y="172264"/>
            <a:ext cx="8095137" cy="1050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00"/>
              </a:lnSpc>
            </a:pPr>
            <a:r>
              <a:rPr lang="en-US" sz="6500" b="1">
                <a:solidFill>
                  <a:srgbClr val="FFFFFF"/>
                </a:solidFill>
                <a:latin typeface="Agrandir Bold"/>
                <a:ea typeface="Agrandir Bold"/>
                <a:cs typeface="Agrandir Bold"/>
                <a:sym typeface="Agrandir Bold"/>
              </a:rPr>
              <a:t>FLOWCHART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7EF854-B05A-A307-D1CD-EAE8D883D2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0069" y="1223201"/>
            <a:ext cx="5827862" cy="87417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01508" y="962025"/>
            <a:ext cx="12668611" cy="1130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70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IMPLEMENTATION &amp; SETUP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01508" y="3207862"/>
            <a:ext cx="15957872" cy="5596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00"/>
              </a:lnSpc>
              <a:spcBef>
                <a:spcPct val="0"/>
              </a:spcBef>
            </a:pPr>
            <a:r>
              <a:rPr lang="en-US" sz="62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Hardware Requirements:</a:t>
            </a:r>
          </a:p>
          <a:p>
            <a:pPr algn="l">
              <a:lnSpc>
                <a:spcPts val="6200"/>
              </a:lnSpc>
              <a:spcBef>
                <a:spcPct val="0"/>
              </a:spcBef>
            </a:pPr>
            <a:endParaRPr lang="en-US" sz="62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863612" lvl="1" indent="-431806" algn="l">
              <a:lnSpc>
                <a:spcPts val="4000"/>
              </a:lnSpc>
              <a:spcBef>
                <a:spcPct val="0"/>
              </a:spcBef>
              <a:buFont typeface="Arial"/>
              <a:buChar char="•"/>
            </a:pPr>
            <a:r>
              <a:rPr lang="en-US" sz="40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Webcam: A standard webcam capable of capturing HD video (1280x720).</a:t>
            </a:r>
          </a:p>
          <a:p>
            <a:pPr algn="l">
              <a:lnSpc>
                <a:spcPts val="4000"/>
              </a:lnSpc>
              <a:spcBef>
                <a:spcPct val="0"/>
              </a:spcBef>
            </a:pPr>
            <a:endParaRPr lang="en-US" sz="40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  <a:p>
            <a:pPr marL="863612" lvl="1" indent="-431806" algn="l">
              <a:lnSpc>
                <a:spcPts val="4000"/>
              </a:lnSpc>
              <a:spcBef>
                <a:spcPct val="0"/>
              </a:spcBef>
              <a:buFont typeface="Arial"/>
              <a:buChar char="•"/>
            </a:pPr>
            <a:r>
              <a:rPr lang="en-US" sz="4000" b="1">
                <a:solidFill>
                  <a:srgbClr val="355952"/>
                </a:solidFill>
                <a:latin typeface="Agrandir Bold"/>
                <a:ea typeface="Agrandir Bold"/>
                <a:cs typeface="Agrandir Bold"/>
                <a:sym typeface="Agrandir Bold"/>
              </a:rPr>
              <a:t>Computer: A system with Python installed and sufficient processing power to run real-time image processing algorithms.</a:t>
            </a:r>
          </a:p>
          <a:p>
            <a:pPr algn="ctr">
              <a:lnSpc>
                <a:spcPts val="6200"/>
              </a:lnSpc>
              <a:spcBef>
                <a:spcPct val="0"/>
              </a:spcBef>
            </a:pPr>
            <a:endParaRPr lang="en-US" sz="4000" b="1">
              <a:solidFill>
                <a:srgbClr val="355952"/>
              </a:solidFill>
              <a:latin typeface="Agrandir Bold"/>
              <a:ea typeface="Agrandir Bold"/>
              <a:cs typeface="Agrandir Bold"/>
              <a:sym typeface="Agrandir Bold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3470119" y="1560518"/>
            <a:ext cx="4585132" cy="2619235"/>
          </a:xfrm>
          <a:custGeom>
            <a:avLst/>
            <a:gdLst/>
            <a:ahLst/>
            <a:cxnLst/>
            <a:rect l="l" t="t" r="r" b="b"/>
            <a:pathLst>
              <a:path w="4585132" h="2619235">
                <a:moveTo>
                  <a:pt x="0" y="0"/>
                </a:moveTo>
                <a:lnTo>
                  <a:pt x="4585132" y="0"/>
                </a:lnTo>
                <a:lnTo>
                  <a:pt x="4585132" y="2619235"/>
                </a:lnTo>
                <a:lnTo>
                  <a:pt x="0" y="26192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1031</Words>
  <Application>Microsoft Office PowerPoint</Application>
  <PresentationFormat>Custom</PresentationFormat>
  <Paragraphs>141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Canva Sans Bold</vt:lpstr>
      <vt:lpstr>Calibri</vt:lpstr>
      <vt:lpstr>Arial</vt:lpstr>
      <vt:lpstr>Agrandir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Economics Education Presentation in Green and White Lined Graphic Style </dc:title>
  <cp:lastModifiedBy>Sanjay K</cp:lastModifiedBy>
  <cp:revision>2</cp:revision>
  <dcterms:created xsi:type="dcterms:W3CDTF">2006-08-16T00:00:00Z</dcterms:created>
  <dcterms:modified xsi:type="dcterms:W3CDTF">2025-09-25T17:31:30Z</dcterms:modified>
  <dc:identifier>DAGlVehDYbE</dc:identifier>
</cp:coreProperties>
</file>

<file path=docProps/thumbnail.jpeg>
</file>